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7"/>
  </p:notesMasterIdLst>
  <p:sldIdLst>
    <p:sldId id="256" r:id="rId2"/>
    <p:sldId id="260" r:id="rId3"/>
    <p:sldId id="261" r:id="rId4"/>
    <p:sldId id="262" r:id="rId5"/>
    <p:sldId id="263" r:id="rId6"/>
    <p:sldId id="257" r:id="rId7"/>
    <p:sldId id="265" r:id="rId8"/>
    <p:sldId id="266" r:id="rId9"/>
    <p:sldId id="264" r:id="rId10"/>
    <p:sldId id="258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52209-359E-4133-9137-186B2171E309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1190F-3737-442E-B0DA-DEEC0F5078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02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A411A8-65F4-45FD-9BFF-D8D2575060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6D12CE-D929-4708-AA53-E4D74925A80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5EC884-047D-4828-8B74-209C2022567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7DDCD96-4BC1-4B0B-9824-FDC516DB3CF6}" type="datetimeFigureOut">
              <a:rPr lang="en-GB" smtClean="0"/>
              <a:t>07/11/2012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3F37B720-CB89-4CB8-8685-1A409B6D979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Biological </a:t>
            </a:r>
            <a:r>
              <a:rPr lang="en-GB" dirty="0" smtClean="0"/>
              <a:t>Explanations and Treatments </a:t>
            </a:r>
            <a:r>
              <a:rPr lang="en-GB" dirty="0" smtClean="0"/>
              <a:t>of OCD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PSYA4: Psychopathology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86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 err="1"/>
              <a:t>Pigott</a:t>
            </a:r>
            <a:r>
              <a:rPr lang="en-GB" dirty="0"/>
              <a:t> et al (1998) found drugs which increase serotonin reduce OCD symptoms (</a:t>
            </a:r>
            <a:r>
              <a:rPr lang="en-GB" dirty="0" err="1"/>
              <a:t>eg</a:t>
            </a:r>
            <a:r>
              <a:rPr lang="en-GB" dirty="0"/>
              <a:t> SSRIs used for treating depression)</a:t>
            </a:r>
          </a:p>
          <a:p>
            <a:pPr lvl="0"/>
            <a:r>
              <a:rPr lang="en-GB" dirty="0"/>
              <a:t>In comparison, antidepressants which do not affect serotonin do not reduce OCD symptoms (</a:t>
            </a:r>
            <a:r>
              <a:rPr lang="en-GB" dirty="0" err="1"/>
              <a:t>Jenicke</a:t>
            </a:r>
            <a:r>
              <a:rPr lang="en-GB" dirty="0"/>
              <a:t>, 1992)</a:t>
            </a:r>
          </a:p>
          <a:p>
            <a:pPr lvl="0"/>
            <a:r>
              <a:rPr lang="en-GB" dirty="0"/>
              <a:t>Comer (1998) suggests that serotonin plays a key role in the functioning of the OFC, therefore low serotonin = poor functioning.</a:t>
            </a:r>
          </a:p>
          <a:p>
            <a:pPr lvl="0"/>
            <a:r>
              <a:rPr lang="en-GB" dirty="0"/>
              <a:t>Animal studies have found that high levels of dopamine could link to OCD, where enhancing dopamine levels resulted in OCD-like behaviour (</a:t>
            </a:r>
            <a:r>
              <a:rPr lang="en-GB" dirty="0" err="1"/>
              <a:t>Szetchman</a:t>
            </a:r>
            <a:r>
              <a:rPr lang="en-GB" dirty="0"/>
              <a:t> et al, 1998)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Biochemical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6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(However…)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link is not straightforward, particularly is serotonin is an effect of OCD and not a cause.</a:t>
            </a:r>
          </a:p>
          <a:p>
            <a:r>
              <a:rPr lang="en-GB" dirty="0" err="1" smtClean="0"/>
              <a:t>Insel</a:t>
            </a:r>
            <a:r>
              <a:rPr lang="en-GB" dirty="0" smtClean="0"/>
              <a:t> (1991) found that drugs only partially relieve the symptoms.</a:t>
            </a:r>
          </a:p>
          <a:p>
            <a:r>
              <a:rPr lang="en-GB" dirty="0" smtClean="0"/>
              <a:t>Other research does support the link however. For example Kim et al (2007) found SSRIs which raise serotonin, reduce dopamine and this reduction was positively correlated with a reduction in Y-BOCS scores.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1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Neuroanatomical 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Genetic factors may affect the brains’ structure.</a:t>
            </a:r>
          </a:p>
          <a:p>
            <a:r>
              <a:rPr lang="en-GB" dirty="0" smtClean="0"/>
              <a:t>Research suggests the following areas are implicated in OCD:</a:t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basal ganglia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err="1" smtClean="0"/>
              <a:t>orbito</a:t>
            </a:r>
            <a:r>
              <a:rPr lang="en-GB" b="1" dirty="0" smtClean="0"/>
              <a:t>-frontal cortex (OFC)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the caudate nucleus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b="1" dirty="0" smtClean="0"/>
              <a:t>the thalamus</a:t>
            </a:r>
          </a:p>
          <a:p>
            <a:r>
              <a:rPr lang="en-GB" dirty="0" smtClean="0"/>
              <a:t>Read through pages 379-80 and note down a piece of evidence to support or an example to explain their involvement.</a:t>
            </a:r>
          </a:p>
          <a:p>
            <a:r>
              <a:rPr lang="en-GB" dirty="0" smtClean="0"/>
              <a:t>Include notes on the </a:t>
            </a:r>
            <a:r>
              <a:rPr lang="en-GB" dirty="0" err="1" smtClean="0"/>
              <a:t>Menzies</a:t>
            </a:r>
            <a:r>
              <a:rPr lang="en-GB" dirty="0"/>
              <a:t> </a:t>
            </a:r>
            <a:r>
              <a:rPr lang="en-GB" dirty="0" smtClean="0"/>
              <a:t>et al (2007) study.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9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(However)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0888"/>
            <a:ext cx="3877816" cy="3568837"/>
          </a:xfrm>
        </p:spPr>
        <p:txBody>
          <a:bodyPr/>
          <a:lstStyle/>
          <a:p>
            <a:r>
              <a:rPr lang="en-GB" dirty="0" smtClean="0"/>
              <a:t>Not entirely sure what the causal factor is in these cases (i.e. genetic or abnormalities).</a:t>
            </a:r>
          </a:p>
          <a:p>
            <a:r>
              <a:rPr lang="en-GB" dirty="0" smtClean="0"/>
              <a:t>Doesn’t necessarily help with treatments.</a:t>
            </a:r>
            <a:endParaRPr lang="en-GB" dirty="0"/>
          </a:p>
        </p:txBody>
      </p:sp>
      <p:pic>
        <p:nvPicPr>
          <p:cNvPr id="2052" name="Picture 4" descr="http://drugline.org/img/ail/1383_1393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333875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05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Evolutionary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4165848" cy="395133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OCD could be seen as adaptive:</a:t>
            </a:r>
            <a:br>
              <a:rPr lang="en-GB" dirty="0" smtClean="0"/>
            </a:br>
            <a:r>
              <a:rPr lang="en-GB" dirty="0" smtClean="0"/>
              <a:t>- Grooming behaviour (OCD patients often wash and groom)</a:t>
            </a:r>
            <a:br>
              <a:rPr lang="en-GB" dirty="0" smtClean="0"/>
            </a:br>
            <a:r>
              <a:rPr lang="en-GB" dirty="0" smtClean="0"/>
              <a:t>- Concern for others (OCD patients are often concerned with harming or embarrassing others)</a:t>
            </a:r>
            <a:br>
              <a:rPr lang="en-GB" dirty="0" smtClean="0"/>
            </a:br>
            <a:r>
              <a:rPr lang="en-GB" dirty="0" smtClean="0"/>
              <a:t>- Hoarding (OCD Patients might hoard collections)</a:t>
            </a:r>
          </a:p>
          <a:p>
            <a:r>
              <a:rPr lang="en-GB" dirty="0" smtClean="0"/>
              <a:t>How might these things be seen as adaptive?</a:t>
            </a:r>
            <a:endParaRPr lang="en-GB" dirty="0"/>
          </a:p>
        </p:txBody>
      </p:sp>
      <p:pic>
        <p:nvPicPr>
          <p:cNvPr id="1026" name="Picture 2" descr="http://gallery.nen.gov.uk/assets/0708/0000/0016/p8091065_m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113" y="2492896"/>
            <a:ext cx="3791744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7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Evolutionary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Abed and de </a:t>
            </a:r>
            <a:r>
              <a:rPr lang="en-GB" dirty="0" err="1" smtClean="0"/>
              <a:t>Pauw</a:t>
            </a:r>
            <a:r>
              <a:rPr lang="en-GB" dirty="0" smtClean="0"/>
              <a:t> (1998) suggest a mental module for OCD, which has evolved over time.</a:t>
            </a:r>
          </a:p>
          <a:p>
            <a:r>
              <a:rPr lang="en-GB" dirty="0" smtClean="0"/>
              <a:t>They call it the Involuntary Risk Scenario Generating System (IRSGS), where individuals are able to evaluate risk before engaging in behaviour.</a:t>
            </a:r>
          </a:p>
          <a:p>
            <a:r>
              <a:rPr lang="en-GB" dirty="0" smtClean="0"/>
              <a:t>They suggest OCD sufferers may have an overactive IRSGS.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37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(However)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mental module idea creates some testable hypotheses according to Abed and de </a:t>
            </a:r>
            <a:r>
              <a:rPr lang="en-GB" dirty="0" err="1" smtClean="0"/>
              <a:t>Pauw</a:t>
            </a:r>
            <a:r>
              <a:rPr lang="en-GB" dirty="0" smtClean="0"/>
              <a:t> (1998), which has been supported by others. For example, OCD patients should be less prone to risk taking because the IRSGS alerts them to the dangers.</a:t>
            </a:r>
          </a:p>
          <a:p>
            <a:r>
              <a:rPr lang="en-GB" dirty="0" smtClean="0"/>
              <a:t>Other evidence comes from research into increased OCD symptoms during times of increased risk (e.g. during pregnancy). </a:t>
            </a:r>
            <a:r>
              <a:rPr lang="en-GB" dirty="0" err="1" smtClean="0"/>
              <a:t>Buttolph</a:t>
            </a:r>
            <a:r>
              <a:rPr lang="en-GB" dirty="0" smtClean="0"/>
              <a:t> et al (1998) found this to be the case where OCD was higher during pregnancy.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paper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 two or more biological explanations of OCD </a:t>
            </a:r>
            <a:br>
              <a:rPr lang="en-GB" dirty="0" smtClean="0"/>
            </a:br>
            <a:r>
              <a:rPr lang="en-GB" dirty="0" smtClean="0"/>
              <a:t>(8 marks + 16 marks)</a:t>
            </a:r>
          </a:p>
          <a:p>
            <a:endParaRPr lang="en-GB" dirty="0"/>
          </a:p>
          <a:p>
            <a:r>
              <a:rPr lang="en-GB" dirty="0" smtClean="0"/>
              <a:t>Using the research covered so far, work out a plan in response to this question.</a:t>
            </a:r>
          </a:p>
          <a:p>
            <a:r>
              <a:rPr lang="en-GB" dirty="0" smtClean="0"/>
              <a:t>Try and make the links between ideas and statements clear in your plan.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4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Biological Treatments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Biological responses to OCD mainly focus on:</a:t>
            </a:r>
            <a:br>
              <a:rPr lang="en-GB" dirty="0" smtClean="0"/>
            </a:br>
            <a:r>
              <a:rPr lang="en-GB" dirty="0" smtClean="0"/>
              <a:t>- Drugs (chemotherapy)</a:t>
            </a:r>
            <a:br>
              <a:rPr lang="en-GB" dirty="0" smtClean="0"/>
            </a:br>
            <a:r>
              <a:rPr lang="en-GB" dirty="0" smtClean="0"/>
              <a:t>- Psychosurgery</a:t>
            </a:r>
          </a:p>
        </p:txBody>
      </p:sp>
    </p:spTree>
    <p:extLst>
      <p:ext uri="{BB962C8B-B14F-4D97-AF65-F5344CB8AC3E}">
        <p14:creationId xmlns:p14="http://schemas.microsoft.com/office/powerpoint/2010/main" val="24822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Drug treatments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67600" cy="3951337"/>
          </a:xfrm>
        </p:spPr>
        <p:txBody>
          <a:bodyPr/>
          <a:lstStyle/>
          <a:p>
            <a:r>
              <a:rPr lang="en-GB" dirty="0" smtClean="0"/>
              <a:t>As discussed, there is evidence to suggest that drugs which raise levels of serotonin can help with OCD.</a:t>
            </a:r>
            <a:endParaRPr lang="en-GB" dirty="0"/>
          </a:p>
        </p:txBody>
      </p:sp>
      <p:pic>
        <p:nvPicPr>
          <p:cNvPr id="1026" name="Picture 2" descr="http://www.sciencenews.org/pictures/060510/feature_ssri_infographic_zoom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1" r="25397"/>
          <a:stretch/>
        </p:blipFill>
        <p:spPr bwMode="auto">
          <a:xfrm>
            <a:off x="1115616" y="2420888"/>
            <a:ext cx="6821728" cy="425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Biological theories of atypical behaviour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basic view of the biological approach is that things go wrong with thinking, emotion and behaviour because things have gone wrong with the brain:</a:t>
            </a:r>
          </a:p>
          <a:p>
            <a:pPr lvl="1"/>
            <a:r>
              <a:rPr lang="en-GB" dirty="0" smtClean="0"/>
              <a:t>One or more parts is abnormally structured</a:t>
            </a:r>
          </a:p>
          <a:p>
            <a:pPr lvl="1"/>
            <a:r>
              <a:rPr lang="en-GB" dirty="0" smtClean="0"/>
              <a:t>One or more  parts is functioning abnormally (i.e. too active or not active enough)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2745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Anti-anxiety drugs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Benzodiazepines (BZs) are commonly used to reduce anxiety (e.g. Valium, </a:t>
            </a:r>
            <a:r>
              <a:rPr lang="en-GB" dirty="0" err="1" smtClean="0"/>
              <a:t>Xanox</a:t>
            </a:r>
            <a:r>
              <a:rPr lang="en-GB" dirty="0" smtClean="0"/>
              <a:t> and Diazepam). They slow down the nervous system by increasing GABA, a NT which quietens the neurons in the brain, by reducing stimulation.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77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is lots of evidence to support the use of SSRIs in treating OCD (see previous notes)</a:t>
            </a:r>
          </a:p>
          <a:p>
            <a:r>
              <a:rPr lang="en-GB" dirty="0" smtClean="0"/>
              <a:t>Side effects – using a tricyclic antidepressant like clomipramine leaves greater side effects, but there is some evidence to show it is a helpful in treating OCD.</a:t>
            </a:r>
          </a:p>
          <a:p>
            <a:r>
              <a:rPr lang="en-GB" dirty="0" smtClean="0"/>
              <a:t>Treatment aetiology fallacy – just because the symptoms disappear, doesn’t mean the cause has been treated. There is a higher relapse rate in OCD patients who start a drug treatment compared to psychological treatments.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6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276" y="27856"/>
            <a:ext cx="8041440" cy="1442674"/>
          </a:xfrm>
        </p:spPr>
        <p:txBody>
          <a:bodyPr/>
          <a:lstStyle/>
          <a:p>
            <a:r>
              <a:rPr lang="en-GB" dirty="0" smtClean="0"/>
              <a:t>Psychosurgery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196" y="1165299"/>
            <a:ext cx="7467600" cy="3951337"/>
          </a:xfrm>
        </p:spPr>
        <p:txBody>
          <a:bodyPr/>
          <a:lstStyle/>
          <a:p>
            <a:r>
              <a:rPr lang="en-GB" dirty="0" smtClean="0"/>
              <a:t>This refers to surgical intervention to relieve symptoms of OCD. It may involve removal or disconnection of brain regions responsible. In this case the capsule and </a:t>
            </a:r>
            <a:r>
              <a:rPr lang="en-GB" dirty="0" err="1" smtClean="0"/>
              <a:t>cingulum</a:t>
            </a:r>
            <a:r>
              <a:rPr lang="en-GB" dirty="0" smtClean="0"/>
              <a:t> are implicated (part of the limbic system).</a:t>
            </a:r>
            <a:endParaRPr lang="en-GB" dirty="0"/>
          </a:p>
        </p:txBody>
      </p:sp>
      <p:pic>
        <p:nvPicPr>
          <p:cNvPr id="2050" name="Picture 2" descr="http://www.mindfully.org/Health/2003/Brain-Surgery-OCD-Behavior4aug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7128792" cy="351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78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Psychosurgery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8920"/>
            <a:ext cx="3805808" cy="3280805"/>
          </a:xfrm>
        </p:spPr>
        <p:txBody>
          <a:bodyPr/>
          <a:lstStyle/>
          <a:p>
            <a:r>
              <a:rPr lang="en-GB" dirty="0" smtClean="0"/>
              <a:t>Using p384 in the blue textbook, note down what </a:t>
            </a:r>
            <a:r>
              <a:rPr lang="en-GB" dirty="0" err="1" smtClean="0"/>
              <a:t>transcranial</a:t>
            </a:r>
            <a:r>
              <a:rPr lang="en-GB" dirty="0" smtClean="0"/>
              <a:t> magnetic stimulation involves as a method of psychosurgery.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3074" name="Picture 2" descr="http://upload.wikimedia.org/wikipedia/commons/6/67/Transcranial_magnetic_stimul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4290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95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920880" cy="460851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Dougherty et al (2002) found that up to 45% of patients studied who had been unsuccessfully treated with drugs showed improvement after </a:t>
            </a:r>
            <a:r>
              <a:rPr lang="en-GB" b="1" dirty="0" err="1" smtClean="0"/>
              <a:t>cingulotomy</a:t>
            </a:r>
            <a:r>
              <a:rPr lang="en-GB" dirty="0" smtClean="0"/>
              <a:t>.</a:t>
            </a:r>
          </a:p>
          <a:p>
            <a:r>
              <a:rPr lang="en-GB" dirty="0" smtClean="0"/>
              <a:t>Jung et al (2006) supports this with no adverse side effects.</a:t>
            </a:r>
          </a:p>
          <a:p>
            <a:r>
              <a:rPr lang="en-GB" b="1" dirty="0" smtClean="0"/>
              <a:t>However</a:t>
            </a:r>
            <a:r>
              <a:rPr lang="en-GB" dirty="0" smtClean="0"/>
              <a:t>, Koran et al (2007) suggests the results may be biased as patients know they are being treated (i.e. placebo effect).</a:t>
            </a:r>
          </a:p>
          <a:p>
            <a:r>
              <a:rPr lang="en-GB" dirty="0" smtClean="0"/>
              <a:t>Greenberg et al (1997) used </a:t>
            </a:r>
            <a:r>
              <a:rPr lang="en-GB" b="1" dirty="0" smtClean="0"/>
              <a:t>TMS</a:t>
            </a:r>
            <a:r>
              <a:rPr lang="en-GB" dirty="0" smtClean="0"/>
              <a:t> for 20 </a:t>
            </a:r>
            <a:r>
              <a:rPr lang="en-GB" dirty="0" err="1" smtClean="0"/>
              <a:t>mins</a:t>
            </a:r>
            <a:r>
              <a:rPr lang="en-GB" dirty="0" smtClean="0"/>
              <a:t> on frontal sites to treat patients and found a reduction in compulsive behaviour which lasted for 8 hours.</a:t>
            </a:r>
          </a:p>
          <a:p>
            <a:r>
              <a:rPr lang="en-GB" b="1" dirty="0" smtClean="0"/>
              <a:t>However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/>
              <a:t>Rodriguez-Martin et al (2003) found that an experimental TMS group compared to a placebo TMS group showed no significant reduction in OCD symptoms.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6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paper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 two or more biological therapies for OCD (9 + 16 marks)</a:t>
            </a:r>
          </a:p>
          <a:p>
            <a:endParaRPr lang="en-GB" dirty="0"/>
          </a:p>
          <a:p>
            <a:r>
              <a:rPr lang="en-GB" dirty="0" smtClean="0"/>
              <a:t>Write a detailed plan </a:t>
            </a:r>
            <a:r>
              <a:rPr lang="en-GB" b="1" u="sng" dirty="0" smtClean="0"/>
              <a:t>OR</a:t>
            </a:r>
            <a:r>
              <a:rPr lang="en-GB" dirty="0" smtClean="0"/>
              <a:t> have a go!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69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OF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916113"/>
            <a:ext cx="4103687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Biological theory of OCD</a:t>
            </a:r>
            <a:endParaRPr lang="en-US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539750" y="3068638"/>
            <a:ext cx="14398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800"/>
              <a:t>Orbito-frontal cortex</a:t>
            </a:r>
            <a:endParaRPr lang="en-US" sz="2800"/>
          </a:p>
        </p:txBody>
      </p:sp>
      <p:cxnSp>
        <p:nvCxnSpPr>
          <p:cNvPr id="6" name="Straight Arrow Connector 5"/>
          <p:cNvCxnSpPr>
            <a:stCxn id="5124" idx="3"/>
          </p:cNvCxnSpPr>
          <p:nvPr/>
        </p:nvCxnSpPr>
        <p:spPr>
          <a:xfrm flipV="1">
            <a:off x="1979613" y="3644900"/>
            <a:ext cx="1152525" cy="1158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500563" y="3500438"/>
            <a:ext cx="358775" cy="2159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6948488" y="3429000"/>
            <a:ext cx="1871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800"/>
              <a:t>Thalamus</a:t>
            </a:r>
            <a:endParaRPr lang="en-US" sz="2800"/>
          </a:p>
        </p:txBody>
      </p:sp>
      <p:cxnSp>
        <p:nvCxnSpPr>
          <p:cNvPr id="9" name="Straight Arrow Connector 8"/>
          <p:cNvCxnSpPr>
            <a:stCxn id="5127" idx="1"/>
          </p:cNvCxnSpPr>
          <p:nvPr/>
        </p:nvCxnSpPr>
        <p:spPr>
          <a:xfrm rot="10800000">
            <a:off x="4932363" y="3573463"/>
            <a:ext cx="2016125" cy="1174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15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edceu.com/images/ocdbr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44675"/>
            <a:ext cx="53292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Brain activity in OCD patients</a:t>
            </a:r>
            <a:endParaRPr lang="en-US" smtClean="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79388" y="3141663"/>
            <a:ext cx="4679950" cy="1384300"/>
            <a:chOff x="179512" y="3140968"/>
            <a:chExt cx="4680520" cy="1384995"/>
          </a:xfrm>
        </p:grpSpPr>
        <p:sp>
          <p:nvSpPr>
            <p:cNvPr id="6149" name="TextBox 3"/>
            <p:cNvSpPr txBox="1">
              <a:spLocks noChangeArrowheads="1"/>
            </p:cNvSpPr>
            <p:nvPr/>
          </p:nvSpPr>
          <p:spPr bwMode="auto">
            <a:xfrm>
              <a:off x="179512" y="3140968"/>
              <a:ext cx="1440160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2800"/>
                <a:t>Orbito-frontal cortex</a:t>
              </a:r>
              <a:endParaRPr lang="en-US" sz="2800"/>
            </a:p>
          </p:txBody>
        </p:sp>
        <p:cxnSp>
          <p:nvCxnSpPr>
            <p:cNvPr id="5" name="Straight Arrow Connector 4"/>
            <p:cNvCxnSpPr>
              <a:stCxn id="6149" idx="3"/>
            </p:cNvCxnSpPr>
            <p:nvPr/>
          </p:nvCxnSpPr>
          <p:spPr>
            <a:xfrm flipV="1">
              <a:off x="1619549" y="3285503"/>
              <a:ext cx="1079631" cy="547963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149" idx="3"/>
            </p:cNvCxnSpPr>
            <p:nvPr/>
          </p:nvCxnSpPr>
          <p:spPr>
            <a:xfrm flipV="1">
              <a:off x="1619549" y="3285503"/>
              <a:ext cx="3240483" cy="547963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086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Genetics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can genetic links be researched?</a:t>
            </a:r>
          </a:p>
          <a:p>
            <a:r>
              <a:rPr lang="en-GB" dirty="0" smtClean="0"/>
              <a:t>Family studies</a:t>
            </a:r>
          </a:p>
          <a:p>
            <a:r>
              <a:rPr lang="en-GB" dirty="0" smtClean="0"/>
              <a:t>Twin studies</a:t>
            </a:r>
          </a:p>
          <a:p>
            <a:r>
              <a:rPr lang="en-GB" dirty="0" smtClean="0"/>
              <a:t>Adoption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74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Genetics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1628800"/>
            <a:ext cx="7467600" cy="3951337"/>
          </a:xfrm>
        </p:spPr>
        <p:txBody>
          <a:bodyPr/>
          <a:lstStyle/>
          <a:p>
            <a:r>
              <a:rPr lang="en-GB" dirty="0" smtClean="0"/>
              <a:t>Family studies – relatives of OCD sufferers have a higher prevalence of OCD than the general population (</a:t>
            </a:r>
            <a:r>
              <a:rPr lang="en-GB" dirty="0" err="1" smtClean="0"/>
              <a:t>Nestadt</a:t>
            </a:r>
            <a:r>
              <a:rPr lang="en-GB" dirty="0" smtClean="0"/>
              <a:t> et al, 2000)</a:t>
            </a:r>
          </a:p>
          <a:p>
            <a:r>
              <a:rPr lang="en-GB" dirty="0" smtClean="0"/>
              <a:t>Twin studies – a review of 14 published twin studies into OCD found 54/80 concordance for MZ twins and 9/29 DZ twins.</a:t>
            </a:r>
          </a:p>
          <a:p>
            <a:endParaRPr lang="en-GB" dirty="0" smtClean="0"/>
          </a:p>
        </p:txBody>
      </p:sp>
      <p:pic>
        <p:nvPicPr>
          <p:cNvPr id="10242" name="Picture 2" descr="http://www.scienceaid.co.uk/psychology/approaches/images/twin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1" b="33639"/>
          <a:stretch/>
        </p:blipFill>
        <p:spPr bwMode="auto">
          <a:xfrm>
            <a:off x="2123728" y="4077071"/>
            <a:ext cx="4824536" cy="255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5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(However…)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52936"/>
            <a:ext cx="4597896" cy="3136789"/>
          </a:xfrm>
        </p:spPr>
        <p:txBody>
          <a:bodyPr/>
          <a:lstStyle/>
          <a:p>
            <a:r>
              <a:rPr lang="en-GB" dirty="0" smtClean="0"/>
              <a:t>We can’t completely eliminate the influence of the environment in twin and family studies.</a:t>
            </a:r>
            <a:endParaRPr lang="en-GB" dirty="0"/>
          </a:p>
        </p:txBody>
      </p:sp>
      <p:pic>
        <p:nvPicPr>
          <p:cNvPr id="11266" name="Picture 2" descr="http://www.pigeon.psy.tufts.edu/avc/zentall/images/defau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60848"/>
            <a:ext cx="24193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21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AO2 (However…)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284984"/>
            <a:ext cx="3733800" cy="2704741"/>
          </a:xfrm>
        </p:spPr>
        <p:txBody>
          <a:bodyPr/>
          <a:lstStyle/>
          <a:p>
            <a:r>
              <a:rPr lang="en-GB" dirty="0" smtClean="0"/>
              <a:t>Gene therapy is very new.</a:t>
            </a:r>
          </a:p>
          <a:p>
            <a:r>
              <a:rPr lang="en-GB" dirty="0" smtClean="0"/>
              <a:t>Anthropomorphism!</a:t>
            </a:r>
            <a:endParaRPr lang="en-GB" dirty="0"/>
          </a:p>
        </p:txBody>
      </p:sp>
      <p:pic>
        <p:nvPicPr>
          <p:cNvPr id="13314" name="Picture 2" descr="http://www.scribblepad.co.uk/images/3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67" y="1988840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01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“OCD gene”?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4608512" cy="4392488"/>
          </a:xfrm>
        </p:spPr>
        <p:txBody>
          <a:bodyPr>
            <a:normAutofit/>
          </a:bodyPr>
          <a:lstStyle/>
          <a:p>
            <a:r>
              <a:rPr lang="en-GB" dirty="0" smtClean="0"/>
              <a:t>Sapap3 – a gene expressed in the striatum, which controls processes such as planning and action has been implicated in OCD. </a:t>
            </a:r>
            <a:r>
              <a:rPr lang="en-GB" dirty="0" err="1" smtClean="0"/>
              <a:t>Feng</a:t>
            </a:r>
            <a:r>
              <a:rPr lang="en-GB" dirty="0" smtClean="0"/>
              <a:t> et al (2007) found mice lacking the gene showed high levels of anxiety and pulled out their own fur. When given the sapap3 protein however, the symptoms disappeared.</a:t>
            </a:r>
            <a:endParaRPr lang="en-GB" dirty="0"/>
          </a:p>
        </p:txBody>
      </p:sp>
      <p:pic>
        <p:nvPicPr>
          <p:cNvPr id="2050" name="Picture 2" descr="http://biomed.brown.edu/Courses/BI108/BI108_2003_Groups/Deep_Brain_Stimulation/images/brainslic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17182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8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307</TotalTime>
  <Words>996</Words>
  <Application>Microsoft Office PowerPoint</Application>
  <PresentationFormat>On-screen Show (4:3)</PresentationFormat>
  <Paragraphs>85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Sketchbook</vt:lpstr>
      <vt:lpstr>Biological Explanations and Treatments of OCD</vt:lpstr>
      <vt:lpstr>Biological theories of atypical behaviour</vt:lpstr>
      <vt:lpstr>Biological theory of OCD</vt:lpstr>
      <vt:lpstr>Brain activity in OCD patients</vt:lpstr>
      <vt:lpstr>Genetics</vt:lpstr>
      <vt:lpstr>Genetics</vt:lpstr>
      <vt:lpstr>AO2 (However…)</vt:lpstr>
      <vt:lpstr>AO2 (However…)</vt:lpstr>
      <vt:lpstr>An “OCD gene”?</vt:lpstr>
      <vt:lpstr>Biochemical Research</vt:lpstr>
      <vt:lpstr>AO2 (However…)</vt:lpstr>
      <vt:lpstr>Neuroanatomical factors</vt:lpstr>
      <vt:lpstr>AO2 (However)</vt:lpstr>
      <vt:lpstr>Evolutionary approach</vt:lpstr>
      <vt:lpstr>Evolutionary Approach</vt:lpstr>
      <vt:lpstr>AO2 (However)</vt:lpstr>
      <vt:lpstr>Past paper question</vt:lpstr>
      <vt:lpstr>Biological Treatments</vt:lpstr>
      <vt:lpstr>Drug treatments </vt:lpstr>
      <vt:lpstr>Anti-anxiety drugs</vt:lpstr>
      <vt:lpstr>AO2</vt:lpstr>
      <vt:lpstr>Psychosurgery</vt:lpstr>
      <vt:lpstr>Psychosurgery</vt:lpstr>
      <vt:lpstr>AO2</vt:lpstr>
      <vt:lpstr>Past paper question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Explanations of OCD</dc:title>
  <dc:creator>Blundell's School</dc:creator>
  <cp:lastModifiedBy>Blundell's School</cp:lastModifiedBy>
  <cp:revision>17</cp:revision>
  <dcterms:created xsi:type="dcterms:W3CDTF">2012-11-02T10:14:35Z</dcterms:created>
  <dcterms:modified xsi:type="dcterms:W3CDTF">2012-11-07T10:52:18Z</dcterms:modified>
</cp:coreProperties>
</file>